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6" r:id="rId1"/>
  </p:sldMasterIdLst>
  <p:sldIdLst>
    <p:sldId id="264" r:id="rId2"/>
    <p:sldId id="257" r:id="rId3"/>
    <p:sldId id="258" r:id="rId4"/>
    <p:sldId id="260" r:id="rId5"/>
    <p:sldId id="261"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1" autoAdjust="0"/>
    <p:restoredTop sz="94660"/>
  </p:normalViewPr>
  <p:slideViewPr>
    <p:cSldViewPr snapToGrid="0">
      <p:cViewPr varScale="1">
        <p:scale>
          <a:sx n="74" d="100"/>
          <a:sy n="74"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970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3/14/2017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4186577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76545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3/14/2017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468139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70609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0267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99359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95837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20716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2624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3503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9183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95948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16463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74286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858063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1022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duotone>
              <a:prstClr val="black"/>
              <a:schemeClr val="accent3">
                <a:tint val="45000"/>
                <a:satMod val="400000"/>
              </a:schemeClr>
            </a:duotone>
          </a:blip>
          <a:srcRect/>
          <a:stretch>
            <a:fillRect/>
          </a:stretch>
        </a:blipFill>
        <a:effectLst/>
      </p:bgPr>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3/14/2017</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74269208"/>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 id="214748375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00649" y="896549"/>
            <a:ext cx="8031892" cy="646331"/>
          </a:xfrm>
          <a:prstGeom prst="rect">
            <a:avLst/>
          </a:prstGeom>
        </p:spPr>
        <p:txBody>
          <a:bodyPr wrap="square">
            <a:spAutoFit/>
          </a:bodyPr>
          <a:lstStyle/>
          <a:p>
            <a:r>
              <a:rPr lang="en-GB" sz="3600" b="1" dirty="0"/>
              <a:t>British Values at </a:t>
            </a:r>
            <a:r>
              <a:rPr lang="en-GB" sz="3600" b="1" dirty="0" err="1"/>
              <a:t>Tattingstone</a:t>
            </a:r>
            <a:r>
              <a:rPr lang="en-GB" sz="3600" b="1" dirty="0"/>
              <a:t> Primary</a:t>
            </a:r>
          </a:p>
        </p:txBody>
      </p:sp>
      <p:sp>
        <p:nvSpPr>
          <p:cNvPr id="5" name="Rectangle 4"/>
          <p:cNvSpPr/>
          <p:nvPr/>
        </p:nvSpPr>
        <p:spPr>
          <a:xfrm>
            <a:off x="1680519" y="1965745"/>
            <a:ext cx="8872151" cy="3908762"/>
          </a:xfrm>
          <a:prstGeom prst="rect">
            <a:avLst/>
          </a:prstGeom>
          <a:noFill/>
        </p:spPr>
        <p:txBody>
          <a:bodyPr wrap="square">
            <a:spAutoFit/>
          </a:bodyPr>
          <a:lstStyle/>
          <a:p>
            <a:r>
              <a:rPr lang="en-GB" dirty="0"/>
              <a:t>In line with recent guidance </a:t>
            </a:r>
            <a:r>
              <a:rPr lang="en-GB" dirty="0" err="1"/>
              <a:t>Tattingstone</a:t>
            </a:r>
            <a:r>
              <a:rPr lang="en-GB" dirty="0"/>
              <a:t> aims to promote and develop British Values in all its pupils so that they can become responsible and contributory citizens. This is fundamental to the SMSC of our school. Our Statutory Inspection of Anglican and Methodist Schools (SIAMS) report in </a:t>
            </a:r>
            <a:r>
              <a:rPr lang="en-GB" dirty="0"/>
              <a:t>Oct </a:t>
            </a:r>
            <a:r>
              <a:rPr lang="en-GB" dirty="0"/>
              <a:t>2014 </a:t>
            </a:r>
            <a:r>
              <a:rPr lang="en-GB" dirty="0"/>
              <a:t>recognised us as an ‘Outstanding’ Church of England School. This means that our school is distinctively and recognisably a Christian institution. We believe that our Christian identity plays an important role in upholding British Values within our school community  We share the Department for Education’s five-part definition of British values as: </a:t>
            </a:r>
          </a:p>
          <a:p>
            <a:r>
              <a:rPr lang="en-GB" dirty="0"/>
              <a:t> </a:t>
            </a:r>
          </a:p>
          <a:p>
            <a:r>
              <a:rPr lang="en-GB" sz="2400" dirty="0"/>
              <a:t> </a:t>
            </a:r>
            <a:r>
              <a:rPr lang="en-GB" sz="2000" dirty="0"/>
              <a:t>• </a:t>
            </a:r>
            <a:r>
              <a:rPr lang="en-GB" sz="2000" b="1" dirty="0"/>
              <a:t>Democracy</a:t>
            </a:r>
          </a:p>
          <a:p>
            <a:r>
              <a:rPr lang="en-GB" sz="2000" b="1" dirty="0"/>
              <a:t> • The rule of law</a:t>
            </a:r>
          </a:p>
          <a:p>
            <a:r>
              <a:rPr lang="en-GB" sz="2000" b="1" dirty="0"/>
              <a:t> • Individual liberty</a:t>
            </a:r>
          </a:p>
          <a:p>
            <a:r>
              <a:rPr lang="en-GB" sz="2000" b="1" dirty="0"/>
              <a:t> • Mutual respect </a:t>
            </a:r>
          </a:p>
          <a:p>
            <a:r>
              <a:rPr lang="en-GB" sz="2000" b="1" dirty="0"/>
              <a:t> • Tolerance of those of different faiths and beliefs </a:t>
            </a:r>
          </a:p>
        </p:txBody>
      </p:sp>
      <p:pic>
        <p:nvPicPr>
          <p:cNvPr id="1026" name="Picture 2" descr="Grebe_VC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9669" y="4170386"/>
            <a:ext cx="1957025" cy="190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86677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63828" y="719561"/>
            <a:ext cx="9873048" cy="4700389"/>
          </a:xfrm>
          <a:prstGeom prst="rect">
            <a:avLst/>
          </a:prstGeom>
        </p:spPr>
        <p:txBody>
          <a:bodyPr wrap="square">
            <a:spAutoFit/>
          </a:bodyPr>
          <a:lstStyle/>
          <a:p>
            <a:pPr marL="660400" indent="-463550">
              <a:lnSpc>
                <a:spcPct val="108000"/>
              </a:lnSpc>
              <a:spcAft>
                <a:spcPts val="515"/>
              </a:spcAft>
            </a:pPr>
            <a:endParaRPr lang="en-GB" sz="2400" i="1" dirty="0">
              <a:solidFill>
                <a:srgbClr val="71685A"/>
              </a:solidFill>
              <a:ea typeface="Franklin Gothic Book" panose="020B0503020102020204" pitchFamily="34" charset="0"/>
              <a:cs typeface="Franklin Gothic Book" panose="020B0503020102020204" pitchFamily="34" charset="0"/>
            </a:endParaRPr>
          </a:p>
          <a:p>
            <a:pPr marL="660400" indent="-463550">
              <a:lnSpc>
                <a:spcPct val="108000"/>
              </a:lnSpc>
              <a:spcAft>
                <a:spcPts val="515"/>
              </a:spcAft>
            </a:pPr>
            <a:r>
              <a:rPr lang="en-GB" sz="2400" dirty="0" smtClean="0">
                <a:solidFill>
                  <a:srgbClr val="000000"/>
                </a:solidFill>
                <a:ea typeface="Franklin Gothic Book" panose="020B0503020102020204" pitchFamily="34" charset="0"/>
                <a:cs typeface="Franklin Gothic Book" panose="020B0503020102020204" pitchFamily="34" charset="0"/>
              </a:rPr>
              <a:t>Our </a:t>
            </a:r>
            <a:r>
              <a:rPr lang="en-GB" sz="2400" dirty="0">
                <a:solidFill>
                  <a:srgbClr val="000000"/>
                </a:solidFill>
                <a:ea typeface="Franklin Gothic Book" panose="020B0503020102020204" pitchFamily="34" charset="0"/>
                <a:cs typeface="Franklin Gothic Book" panose="020B0503020102020204" pitchFamily="34" charset="0"/>
              </a:rPr>
              <a:t>pupils will encounter these </a:t>
            </a:r>
            <a:r>
              <a:rPr lang="en-GB" sz="2400" dirty="0" smtClean="0">
                <a:solidFill>
                  <a:srgbClr val="000000"/>
                </a:solidFill>
                <a:ea typeface="Franklin Gothic Book" panose="020B0503020102020204" pitchFamily="34" charset="0"/>
                <a:cs typeface="Franklin Gothic Book" panose="020B0503020102020204" pitchFamily="34" charset="0"/>
              </a:rPr>
              <a:t>principles throughout</a:t>
            </a:r>
            <a:r>
              <a:rPr lang="en-GB" sz="2400" dirty="0">
                <a:solidFill>
                  <a:srgbClr val="000000"/>
                </a:solidFill>
                <a:ea typeface="Franklin Gothic Book" panose="020B0503020102020204" pitchFamily="34" charset="0"/>
                <a:cs typeface="Franklin Gothic Book" panose="020B0503020102020204" pitchFamily="34" charset="0"/>
              </a:rPr>
              <a:t> </a:t>
            </a:r>
            <a:r>
              <a:rPr lang="en-GB" sz="2400" dirty="0" smtClean="0">
                <a:solidFill>
                  <a:srgbClr val="000000"/>
                </a:solidFill>
                <a:ea typeface="Franklin Gothic Book" panose="020B0503020102020204" pitchFamily="34" charset="0"/>
                <a:cs typeface="Franklin Gothic Book" panose="020B0503020102020204" pitchFamily="34" charset="0"/>
              </a:rPr>
              <a:t>everyday </a:t>
            </a:r>
            <a:r>
              <a:rPr lang="en-GB" sz="2400" dirty="0">
                <a:solidFill>
                  <a:srgbClr val="000000"/>
                </a:solidFill>
                <a:ea typeface="Franklin Gothic Book" panose="020B0503020102020204" pitchFamily="34" charset="0"/>
                <a:cs typeface="Franklin Gothic Book" panose="020B0503020102020204" pitchFamily="34" charset="0"/>
              </a:rPr>
              <a:t>school life. </a:t>
            </a:r>
            <a:endParaRPr lang="en-GB" sz="2400" dirty="0" smtClean="0">
              <a:solidFill>
                <a:srgbClr val="000000"/>
              </a:solidFill>
              <a:ea typeface="Franklin Gothic Book" panose="020B0503020102020204" pitchFamily="34" charset="0"/>
              <a:cs typeface="Franklin Gothic Book" panose="020B0503020102020204" pitchFamily="34" charset="0"/>
            </a:endParaRPr>
          </a:p>
          <a:p>
            <a:pPr marL="660400" indent="-463550">
              <a:lnSpc>
                <a:spcPct val="108000"/>
              </a:lnSpc>
              <a:spcAft>
                <a:spcPts val="515"/>
              </a:spcAft>
            </a:pPr>
            <a:r>
              <a:rPr lang="en-GB" sz="2400" dirty="0" smtClean="0">
                <a:solidFill>
                  <a:srgbClr val="000000"/>
                </a:solidFill>
                <a:ea typeface="Franklin Gothic Book" panose="020B0503020102020204" pitchFamily="34" charset="0"/>
                <a:cs typeface="Franklin Gothic Book" panose="020B0503020102020204" pitchFamily="34" charset="0"/>
              </a:rPr>
              <a:t>These  </a:t>
            </a:r>
            <a:r>
              <a:rPr lang="en-GB" sz="2400" dirty="0">
                <a:solidFill>
                  <a:srgbClr val="000000"/>
                </a:solidFill>
                <a:ea typeface="Franklin Gothic Book" panose="020B0503020102020204" pitchFamily="34" charset="0"/>
                <a:cs typeface="Franklin Gothic Book" panose="020B0503020102020204" pitchFamily="34" charset="0"/>
              </a:rPr>
              <a:t>principles are reflected in: </a:t>
            </a:r>
            <a:endParaRPr lang="en-GB" sz="2400" dirty="0" smtClean="0">
              <a:solidFill>
                <a:srgbClr val="000000"/>
              </a:solidFill>
              <a:ea typeface="Franklin Gothic Book" panose="020B0503020102020204" pitchFamily="34" charset="0"/>
              <a:cs typeface="Franklin Gothic Book" panose="020B0503020102020204" pitchFamily="34" charset="0"/>
            </a:endParaRPr>
          </a:p>
          <a:p>
            <a:pPr marL="660400" indent="-463550">
              <a:lnSpc>
                <a:spcPct val="108000"/>
              </a:lnSpc>
              <a:spcAft>
                <a:spcPts val="515"/>
              </a:spcAft>
            </a:pPr>
            <a:endParaRPr lang="en-GB" sz="2400" dirty="0">
              <a:solidFill>
                <a:srgbClr val="000000"/>
              </a:solidFill>
              <a:ea typeface="Calibri" panose="020F0502020204030204" pitchFamily="34" charset="0"/>
            </a:endParaRPr>
          </a:p>
          <a:p>
            <a:pPr marL="12700" indent="-6350">
              <a:lnSpc>
                <a:spcPct val="107000"/>
              </a:lnSpc>
              <a:spcAft>
                <a:spcPts val="995"/>
              </a:spcAft>
            </a:pPr>
            <a:r>
              <a:rPr lang="en-GB" sz="2400" i="1" dirty="0" smtClean="0">
                <a:solidFill>
                  <a:srgbClr val="71685A"/>
                </a:solidFill>
                <a:ea typeface="Franklin Gothic Book" panose="020B0503020102020204" pitchFamily="34" charset="0"/>
                <a:cs typeface="Franklin Gothic Book" panose="020B0503020102020204" pitchFamily="34" charset="0"/>
              </a:rPr>
              <a:t>* 	</a:t>
            </a:r>
            <a:r>
              <a:rPr lang="en-GB" sz="2400" dirty="0" smtClean="0">
                <a:solidFill>
                  <a:srgbClr val="000000"/>
                </a:solidFill>
                <a:ea typeface="Franklin Gothic Book" panose="020B0503020102020204" pitchFamily="34" charset="0"/>
                <a:cs typeface="Franklin Gothic Book" panose="020B0503020102020204" pitchFamily="34" charset="0"/>
              </a:rPr>
              <a:t>Our </a:t>
            </a:r>
            <a:r>
              <a:rPr lang="en-GB" sz="2400" dirty="0">
                <a:solidFill>
                  <a:srgbClr val="000000"/>
                </a:solidFill>
                <a:ea typeface="Franklin Gothic Book" panose="020B0503020102020204" pitchFamily="34" charset="0"/>
                <a:cs typeface="Franklin Gothic Book" panose="020B0503020102020204" pitchFamily="34" charset="0"/>
              </a:rPr>
              <a:t>Vision and Values </a:t>
            </a:r>
            <a:endParaRPr lang="en-GB" sz="2400" dirty="0">
              <a:solidFill>
                <a:srgbClr val="000000"/>
              </a:solidFill>
              <a:ea typeface="Calibri" panose="020F0502020204030204" pitchFamily="34" charset="0"/>
            </a:endParaRPr>
          </a:p>
          <a:p>
            <a:pPr>
              <a:lnSpc>
                <a:spcPct val="107000"/>
              </a:lnSpc>
              <a:spcAft>
                <a:spcPts val="995"/>
              </a:spcAft>
              <a:tabLst>
                <a:tab pos="630555" algn="ctr"/>
                <a:tab pos="3444875" algn="ctr"/>
              </a:tabLst>
            </a:pPr>
            <a:r>
              <a:rPr lang="en-GB" sz="2400" dirty="0">
                <a:solidFill>
                  <a:srgbClr val="000000"/>
                </a:solidFill>
                <a:ea typeface="Calibri" panose="020F0502020204030204" pitchFamily="34" charset="0"/>
              </a:rPr>
              <a:t>	</a:t>
            </a:r>
            <a:r>
              <a:rPr lang="en-GB" sz="2400" i="1" dirty="0" smtClean="0">
                <a:solidFill>
                  <a:srgbClr val="71685A"/>
                </a:solidFill>
                <a:ea typeface="Calibri" panose="020F0502020204030204" pitchFamily="34" charset="0"/>
              </a:rPr>
              <a:t>*    </a:t>
            </a:r>
            <a:r>
              <a:rPr lang="en-GB" sz="2400" dirty="0" smtClean="0">
                <a:solidFill>
                  <a:srgbClr val="000000"/>
                </a:solidFill>
                <a:ea typeface="Franklin Gothic Book" panose="020B0503020102020204" pitchFamily="34" charset="0"/>
                <a:cs typeface="Franklin Gothic Book" panose="020B0503020102020204" pitchFamily="34" charset="0"/>
              </a:rPr>
              <a:t>The </a:t>
            </a:r>
            <a:r>
              <a:rPr lang="en-GB" sz="2400" dirty="0">
                <a:solidFill>
                  <a:srgbClr val="000000"/>
                </a:solidFill>
                <a:ea typeface="Franklin Gothic Book" panose="020B0503020102020204" pitchFamily="34" charset="0"/>
                <a:cs typeface="Franklin Gothic Book" panose="020B0503020102020204" pitchFamily="34" charset="0"/>
              </a:rPr>
              <a:t>work of the School Council </a:t>
            </a:r>
            <a:endParaRPr lang="en-GB" sz="2400" dirty="0">
              <a:solidFill>
                <a:srgbClr val="000000"/>
              </a:solidFill>
              <a:ea typeface="Franklin Gothic Book" panose="020B0503020102020204" pitchFamily="34" charset="0"/>
            </a:endParaRPr>
          </a:p>
          <a:p>
            <a:pPr>
              <a:lnSpc>
                <a:spcPct val="107000"/>
              </a:lnSpc>
              <a:spcAft>
                <a:spcPts val="995"/>
              </a:spcAft>
              <a:tabLst>
                <a:tab pos="630555" algn="ctr"/>
                <a:tab pos="3444875" algn="ctr"/>
              </a:tabLst>
            </a:pPr>
            <a:r>
              <a:rPr lang="en-GB" sz="2400" i="1" dirty="0" smtClean="0">
                <a:solidFill>
                  <a:srgbClr val="71685A"/>
                </a:solidFill>
                <a:ea typeface="Franklin Gothic Book" panose="020B0503020102020204" pitchFamily="34" charset="0"/>
                <a:cs typeface="Franklin Gothic Book" panose="020B0503020102020204" pitchFamily="34" charset="0"/>
              </a:rPr>
              <a:t>*    </a:t>
            </a:r>
            <a:r>
              <a:rPr lang="en-GB" sz="2400" dirty="0" smtClean="0">
                <a:solidFill>
                  <a:srgbClr val="000000"/>
                </a:solidFill>
                <a:ea typeface="Franklin Gothic Book" panose="020B0503020102020204" pitchFamily="34" charset="0"/>
                <a:cs typeface="Franklin Gothic Book" panose="020B0503020102020204" pitchFamily="34" charset="0"/>
              </a:rPr>
              <a:t>Key </a:t>
            </a:r>
            <a:r>
              <a:rPr lang="en-GB" sz="2400" dirty="0">
                <a:solidFill>
                  <a:srgbClr val="000000"/>
                </a:solidFill>
                <a:ea typeface="Franklin Gothic Book" panose="020B0503020102020204" pitchFamily="34" charset="0"/>
                <a:cs typeface="Franklin Gothic Book" panose="020B0503020102020204" pitchFamily="34" charset="0"/>
              </a:rPr>
              <a:t>policies such as behaviour and anti-bullying </a:t>
            </a:r>
            <a:endParaRPr lang="en-GB" sz="2400" dirty="0">
              <a:solidFill>
                <a:srgbClr val="000000"/>
              </a:solidFill>
              <a:ea typeface="Calibri" panose="020F0502020204030204" pitchFamily="34" charset="0"/>
            </a:endParaRPr>
          </a:p>
          <a:p>
            <a:pPr marL="1602105" indent="-1602105">
              <a:lnSpc>
                <a:spcPct val="108000"/>
              </a:lnSpc>
              <a:spcAft>
                <a:spcPts val="775"/>
              </a:spcAft>
            </a:pPr>
            <a:r>
              <a:rPr lang="en-GB" sz="2400" i="1" dirty="0" smtClean="0">
                <a:solidFill>
                  <a:srgbClr val="71685A"/>
                </a:solidFill>
                <a:ea typeface="Franklin Gothic Book" panose="020B0503020102020204" pitchFamily="34" charset="0"/>
                <a:cs typeface="Franklin Gothic Book" panose="020B0503020102020204" pitchFamily="34" charset="0"/>
              </a:rPr>
              <a:t>*    </a:t>
            </a:r>
            <a:r>
              <a:rPr lang="en-GB" sz="2400" dirty="0" smtClean="0">
                <a:solidFill>
                  <a:srgbClr val="000000"/>
                </a:solidFill>
                <a:ea typeface="Franklin Gothic Book" panose="020B0503020102020204" pitchFamily="34" charset="0"/>
                <a:cs typeface="Franklin Gothic Book" panose="020B0503020102020204" pitchFamily="34" charset="0"/>
              </a:rPr>
              <a:t>Our </a:t>
            </a:r>
            <a:r>
              <a:rPr lang="en-GB" sz="2400" dirty="0">
                <a:solidFill>
                  <a:srgbClr val="000000"/>
                </a:solidFill>
                <a:ea typeface="Franklin Gothic Book" panose="020B0503020102020204" pitchFamily="34" charset="0"/>
                <a:cs typeface="Franklin Gothic Book" panose="020B0503020102020204" pitchFamily="34" charset="0"/>
              </a:rPr>
              <a:t>culture of celebrating all </a:t>
            </a:r>
            <a:r>
              <a:rPr lang="en-GB" sz="2400" dirty="0" smtClean="0">
                <a:solidFill>
                  <a:srgbClr val="000000"/>
                </a:solidFill>
                <a:ea typeface="Franklin Gothic Book" panose="020B0503020102020204" pitchFamily="34" charset="0"/>
                <a:cs typeface="Franklin Gothic Book" panose="020B0503020102020204" pitchFamily="34" charset="0"/>
              </a:rPr>
              <a:t>successes and </a:t>
            </a:r>
            <a:r>
              <a:rPr lang="en-GB" sz="2400" dirty="0">
                <a:solidFill>
                  <a:srgbClr val="000000"/>
                </a:solidFill>
                <a:ea typeface="Franklin Gothic Book" panose="020B0503020102020204" pitchFamily="34" charset="0"/>
                <a:cs typeface="Franklin Gothic Book" panose="020B0503020102020204" pitchFamily="34" charset="0"/>
              </a:rPr>
              <a:t>achievements “WOWS “  </a:t>
            </a:r>
          </a:p>
          <a:p>
            <a:pPr marL="1602105" indent="-1602105">
              <a:lnSpc>
                <a:spcPct val="108000"/>
              </a:lnSpc>
              <a:spcAft>
                <a:spcPts val="775"/>
              </a:spcAft>
            </a:pPr>
            <a:r>
              <a:rPr lang="en-GB" sz="2400" i="1" dirty="0" smtClean="0">
                <a:solidFill>
                  <a:srgbClr val="71685A"/>
                </a:solidFill>
                <a:ea typeface="Franklin Gothic Book" panose="020B0503020102020204" pitchFamily="34" charset="0"/>
                <a:cs typeface="Franklin Gothic Book" panose="020B0503020102020204" pitchFamily="34" charset="0"/>
              </a:rPr>
              <a:t>*    </a:t>
            </a:r>
            <a:r>
              <a:rPr lang="en-GB" sz="2400" dirty="0" smtClean="0">
                <a:solidFill>
                  <a:srgbClr val="000000"/>
                </a:solidFill>
                <a:ea typeface="Franklin Gothic Book" panose="020B0503020102020204" pitchFamily="34" charset="0"/>
                <a:cs typeface="Franklin Gothic Book" panose="020B0503020102020204" pitchFamily="34" charset="0"/>
              </a:rPr>
              <a:t>Through </a:t>
            </a:r>
            <a:r>
              <a:rPr lang="en-GB" sz="2400" dirty="0">
                <a:solidFill>
                  <a:srgbClr val="000000"/>
                </a:solidFill>
                <a:ea typeface="Franklin Gothic Book" panose="020B0503020102020204" pitchFamily="34" charset="0"/>
                <a:cs typeface="Franklin Gothic Book" panose="020B0503020102020204" pitchFamily="34" charset="0"/>
              </a:rPr>
              <a:t>curriculum opportunities and </a:t>
            </a:r>
            <a:r>
              <a:rPr lang="en-GB" sz="2400" dirty="0" smtClean="0">
                <a:solidFill>
                  <a:srgbClr val="000000"/>
                </a:solidFill>
                <a:ea typeface="Franklin Gothic Book" panose="020B0503020102020204" pitchFamily="34" charset="0"/>
                <a:cs typeface="Franklin Gothic Book" panose="020B0503020102020204" pitchFamily="34" charset="0"/>
              </a:rPr>
              <a:t>school assemblies</a:t>
            </a:r>
            <a:r>
              <a:rPr lang="en-GB" sz="2400" dirty="0">
                <a:solidFill>
                  <a:srgbClr val="000000"/>
                </a:solidFill>
                <a:ea typeface="Franklin Gothic Book" panose="020B0503020102020204" pitchFamily="34" charset="0"/>
                <a:cs typeface="Franklin Gothic Book" panose="020B0503020102020204" pitchFamily="34" charset="0"/>
              </a:rPr>
              <a:t>. </a:t>
            </a:r>
            <a:endParaRPr lang="en-GB" sz="2400" dirty="0">
              <a:solidFill>
                <a:srgbClr val="000000"/>
              </a:solidFill>
              <a:ea typeface="Calibri" panose="020F0502020204030204" pitchFamily="34" charset="0"/>
            </a:endParaRPr>
          </a:p>
          <a:p>
            <a:pPr marL="1602105" indent="-1602105">
              <a:lnSpc>
                <a:spcPct val="108000"/>
              </a:lnSpc>
              <a:spcAft>
                <a:spcPts val="775"/>
              </a:spcAft>
            </a:pPr>
            <a:endParaRPr lang="en-GB" sz="11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431650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90052" y="-520941"/>
            <a:ext cx="6117310" cy="6652334"/>
          </a:xfrm>
          <a:prstGeom prst="rect">
            <a:avLst/>
          </a:prstGeom>
        </p:spPr>
        <p:txBody>
          <a:bodyPr wrap="square">
            <a:spAutoFit/>
          </a:bodyPr>
          <a:lstStyle/>
          <a:p>
            <a:pPr marL="1635125" algn="ctr">
              <a:lnSpc>
                <a:spcPct val="107000"/>
              </a:lnSpc>
              <a:spcAft>
                <a:spcPts val="0"/>
              </a:spcAft>
            </a:pPr>
            <a:r>
              <a:rPr lang="en-GB" sz="4800" b="1" kern="0" dirty="0">
                <a:solidFill>
                  <a:srgbClr val="000000"/>
                </a:solidFill>
                <a:latin typeface="Constantia" panose="02030602050306030303" pitchFamily="18" charset="0"/>
                <a:ea typeface="Constantia" panose="02030602050306030303" pitchFamily="18" charset="0"/>
                <a:cs typeface="Constantia" panose="02030602050306030303" pitchFamily="18" charset="0"/>
              </a:rPr>
              <a:t> </a:t>
            </a:r>
          </a:p>
          <a:p>
            <a:pPr marL="1635125">
              <a:lnSpc>
                <a:spcPct val="107000"/>
              </a:lnSpc>
              <a:spcAft>
                <a:spcPts val="0"/>
              </a:spcAft>
            </a:pPr>
            <a:r>
              <a:rPr lang="en-GB" dirty="0">
                <a:solidFill>
                  <a:srgbClr val="000000"/>
                </a:solidFill>
                <a:latin typeface="Franklin Gothic Book" panose="020B0503020102020204" pitchFamily="34" charset="0"/>
                <a:ea typeface="Franklin Gothic Book" panose="020B0503020102020204" pitchFamily="34" charset="0"/>
                <a:cs typeface="Franklin Gothic Book" panose="020B0503020102020204" pitchFamily="34" charset="0"/>
              </a:rPr>
              <a:t>	                                                        </a:t>
            </a:r>
            <a:endParaRPr lang="en-GB" sz="1000" dirty="0">
              <a:solidFill>
                <a:srgbClr val="000000"/>
              </a:solidFill>
              <a:latin typeface="Calibri" panose="020F0502020204030204" pitchFamily="34" charset="0"/>
              <a:ea typeface="Calibri" panose="020F0502020204030204" pitchFamily="34" charset="0"/>
            </a:endParaRPr>
          </a:p>
          <a:p>
            <a:pPr marL="15240" marR="163830" lvl="0" indent="-6350"/>
            <a:r>
              <a:rPr lang="en-GB" sz="11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                                                                                                                                                           </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School Council </a:t>
            </a: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members are elected by their class peers and are involved in making </a:t>
            </a:r>
            <a:r>
              <a:rPr lang="en-GB" sz="1400" i="1" dirty="0" err="1"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Tattingstone</a:t>
            </a: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 a better place to learn. The  </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elected representatives debate how to make                                                                                                                                                       </a:t>
            </a: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their </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school and community a better place and </a:t>
            </a: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take up opportunities to raise money to fund future developments i.e. funding lunchtime activities and raising money for charities.</a:t>
            </a:r>
            <a:endPar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endParaRPr>
          </a:p>
          <a:p>
            <a:pPr marL="15240" marR="163830" lvl="0" indent="-6350"/>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			</a:t>
            </a: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					</a:t>
            </a:r>
          </a:p>
          <a:p>
            <a:pPr marL="15240" marR="163830" lvl="0" indent="-6350"/>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Pupil </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questionnaires and interviews are conducted throughout the year         </a:t>
            </a:r>
          </a:p>
          <a:p>
            <a:pPr marL="15240" marR="163830" lvl="0" indent="-6350">
              <a:spcAft>
                <a:spcPts val="230"/>
              </a:spcAft>
            </a:pP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                                                                                                                                             </a:t>
            </a: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                                                                                            </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Assemblies give an opportunity to discuss and debate issues. </a:t>
            </a:r>
          </a:p>
          <a:p>
            <a:pPr marL="15240" marR="163830" lvl="0" indent="-6350">
              <a:spcAft>
                <a:spcPts val="230"/>
              </a:spcAft>
            </a:pPr>
            <a:endPar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endParaRPr>
          </a:p>
          <a:p>
            <a:pPr marL="15240" marR="163830" lvl="0" indent="-6350">
              <a:spcAft>
                <a:spcPts val="230"/>
              </a:spcAft>
            </a:pP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Our Junior Road Safety Offices have been involved in ensuring </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the school car </a:t>
            </a: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parking </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is </a:t>
            </a: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safer.</a:t>
            </a:r>
          </a:p>
          <a:p>
            <a:pPr marL="15240" marR="163830" lvl="0" indent="-6350">
              <a:spcAft>
                <a:spcPts val="230"/>
              </a:spcAft>
            </a:pPr>
            <a:endPar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endParaRPr>
          </a:p>
          <a:p>
            <a:pPr marL="15240" marR="163830" lvl="0" indent="-6350">
              <a:spcAft>
                <a:spcPts val="230"/>
              </a:spcAft>
            </a:pP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Pupils </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have input in their learning and what they would like to learn which promotes pupil voice. For example, the pupils decide as a class how they would like to learn certain skills in subjects and this is used to inform the teacher’s planning</a:t>
            </a: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a:t>
            </a:r>
          </a:p>
          <a:p>
            <a:pPr marL="15240" marR="163830" lvl="0" indent="-6350">
              <a:spcAft>
                <a:spcPts val="230"/>
              </a:spcAft>
            </a:pPr>
            <a:endPar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endParaRPr>
          </a:p>
          <a:p>
            <a:pPr marL="15240" marR="163830" lvl="0" indent="-6350">
              <a:spcAft>
                <a:spcPts val="230"/>
              </a:spcAft>
            </a:pPr>
            <a:r>
              <a:rPr lang="en-GB" sz="1400" i="1" dirty="0" smtClean="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Pupil </a:t>
            </a:r>
            <a:r>
              <a:rPr lang="en-GB" sz="1400" i="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rPr>
              <a:t>questionnaires and interviews are also conducted throughout the year. We know that the formation of the school council and the active participation of our pupils will sow the seeds for a more sophisticated understanding of democracy in the future. </a:t>
            </a:r>
          </a:p>
          <a:p>
            <a:pPr marL="15240" marR="163830" lvl="0" indent="-6350">
              <a:spcAft>
                <a:spcPts val="230"/>
              </a:spcAft>
            </a:pPr>
            <a:r>
              <a:rPr lang="en-GB" sz="1100" i="1" baseline="30000" dirty="0">
                <a:solidFill>
                  <a:srgbClr val="000000"/>
                </a:solidFill>
                <a:latin typeface="Franklin Gothic Medium" panose="020B0603020102020204" pitchFamily="34" charset="0"/>
                <a:ea typeface="Arial" panose="020B0604020202020204" pitchFamily="34" charset="0"/>
              </a:rPr>
              <a:t>											</a:t>
            </a:r>
            <a:endParaRPr lang="en-GB" sz="1100" b="1" dirty="0">
              <a:solidFill>
                <a:srgbClr val="000000"/>
              </a:solidFill>
              <a:latin typeface="Franklin Gothic Medium" panose="020B0603020102020204" pitchFamily="34" charset="0"/>
              <a:ea typeface="Franklin Gothic Book" panose="020B0503020102020204" pitchFamily="34" charset="0"/>
              <a:cs typeface="Franklin Gothic Book" panose="020B0503020102020204" pitchFamily="34" charset="0"/>
            </a:endParaRPr>
          </a:p>
        </p:txBody>
      </p:sp>
      <p:sp>
        <p:nvSpPr>
          <p:cNvPr id="3" name="TextBox 2"/>
          <p:cNvSpPr txBox="1"/>
          <p:nvPr/>
        </p:nvSpPr>
        <p:spPr>
          <a:xfrm>
            <a:off x="975660" y="1507824"/>
            <a:ext cx="3094064" cy="3323987"/>
          </a:xfrm>
          <a:prstGeom prst="rect">
            <a:avLst/>
          </a:prstGeom>
          <a:noFill/>
        </p:spPr>
        <p:txBody>
          <a:bodyPr wrap="square" rtlCol="0">
            <a:spAutoFit/>
          </a:bodyPr>
          <a:lstStyle/>
          <a:p>
            <a:endParaRPr lang="en-GB" dirty="0"/>
          </a:p>
          <a:p>
            <a:r>
              <a:rPr lang="en-GB" sz="2400" dirty="0"/>
              <a:t>Encouraging </a:t>
            </a:r>
            <a:r>
              <a:rPr lang="en-GB" sz="2400" dirty="0" smtClean="0"/>
              <a:t>pupils to </a:t>
            </a:r>
            <a:endParaRPr lang="en-GB" sz="2400" dirty="0"/>
          </a:p>
          <a:p>
            <a:r>
              <a:rPr lang="en-GB" sz="2400" dirty="0"/>
              <a:t>voice their views and </a:t>
            </a:r>
          </a:p>
          <a:p>
            <a:r>
              <a:rPr lang="en-GB" sz="2400" dirty="0"/>
              <a:t>be involved in decision </a:t>
            </a:r>
            <a:r>
              <a:rPr lang="en-GB" sz="2400" dirty="0" smtClean="0"/>
              <a:t>making </a:t>
            </a:r>
            <a:r>
              <a:rPr lang="en-GB" sz="2400" dirty="0"/>
              <a:t>is important and will help them develop the skills to participate positively in </a:t>
            </a:r>
          </a:p>
          <a:p>
            <a:r>
              <a:rPr lang="en-GB" sz="2400" dirty="0"/>
              <a:t>their communities.  	</a:t>
            </a:r>
          </a:p>
        </p:txBody>
      </p:sp>
      <p:sp>
        <p:nvSpPr>
          <p:cNvPr id="4" name="TextBox 3"/>
          <p:cNvSpPr txBox="1"/>
          <p:nvPr/>
        </p:nvSpPr>
        <p:spPr>
          <a:xfrm>
            <a:off x="975660" y="712001"/>
            <a:ext cx="4547286" cy="646331"/>
          </a:xfrm>
          <a:prstGeom prst="rect">
            <a:avLst/>
          </a:prstGeom>
          <a:noFill/>
        </p:spPr>
        <p:txBody>
          <a:bodyPr wrap="square" rtlCol="0">
            <a:spAutoFit/>
          </a:bodyPr>
          <a:lstStyle/>
          <a:p>
            <a:r>
              <a:rPr lang="en-GB" sz="3600" b="1" dirty="0"/>
              <a:t>Democracy</a:t>
            </a:r>
          </a:p>
        </p:txBody>
      </p:sp>
    </p:spTree>
    <p:extLst>
      <p:ext uri="{BB962C8B-B14F-4D97-AF65-F5344CB8AC3E}">
        <p14:creationId xmlns:p14="http://schemas.microsoft.com/office/powerpoint/2010/main" val="3924552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0907" y="840858"/>
            <a:ext cx="3633302" cy="646331"/>
          </a:xfrm>
          <a:prstGeom prst="rect">
            <a:avLst/>
          </a:prstGeom>
        </p:spPr>
        <p:txBody>
          <a:bodyPr wrap="square">
            <a:spAutoFit/>
          </a:bodyPr>
          <a:lstStyle/>
          <a:p>
            <a:r>
              <a:rPr lang="en-GB" sz="3600" b="1" dirty="0"/>
              <a:t>The Rule of Law </a:t>
            </a:r>
          </a:p>
        </p:txBody>
      </p:sp>
      <p:sp>
        <p:nvSpPr>
          <p:cNvPr id="3" name="TextBox 2"/>
          <p:cNvSpPr txBox="1"/>
          <p:nvPr/>
        </p:nvSpPr>
        <p:spPr>
          <a:xfrm>
            <a:off x="1470454" y="1952368"/>
            <a:ext cx="2767914" cy="2199502"/>
          </a:xfrm>
          <a:prstGeom prst="rect">
            <a:avLst/>
          </a:prstGeom>
          <a:noFill/>
        </p:spPr>
        <p:txBody>
          <a:bodyPr wrap="square" rtlCol="0">
            <a:spAutoFit/>
          </a:bodyPr>
          <a:lstStyle/>
          <a:p>
            <a:endParaRPr lang="en-GB" dirty="0"/>
          </a:p>
        </p:txBody>
      </p:sp>
      <p:sp>
        <p:nvSpPr>
          <p:cNvPr id="4" name="TextBox 3"/>
          <p:cNvSpPr txBox="1"/>
          <p:nvPr/>
        </p:nvSpPr>
        <p:spPr>
          <a:xfrm>
            <a:off x="855048" y="1564106"/>
            <a:ext cx="3998726" cy="4431983"/>
          </a:xfrm>
          <a:prstGeom prst="rect">
            <a:avLst/>
          </a:prstGeom>
          <a:noFill/>
        </p:spPr>
        <p:txBody>
          <a:bodyPr wrap="square" rtlCol="0">
            <a:spAutoFit/>
          </a:bodyPr>
          <a:lstStyle/>
          <a:p>
            <a:r>
              <a:rPr lang="en-GB" sz="2400" dirty="0"/>
              <a:t>Rules and laws are part of </a:t>
            </a:r>
            <a:r>
              <a:rPr lang="en-GB" sz="2400" dirty="0" smtClean="0"/>
              <a:t>life.</a:t>
            </a:r>
            <a:endParaRPr lang="en-GB" sz="2400" dirty="0"/>
          </a:p>
          <a:p>
            <a:endParaRPr lang="en-GB" sz="2400" dirty="0"/>
          </a:p>
          <a:p>
            <a:r>
              <a:rPr lang="en-GB" sz="2400" dirty="0"/>
              <a:t>We want our pupils to understand that laws are set for good reasons and must </a:t>
            </a:r>
          </a:p>
          <a:p>
            <a:r>
              <a:rPr lang="en-GB" sz="2400" dirty="0"/>
              <a:t>be adhered to. Involvement of pupils in the creation of the school rules helps them to understand the reasons behind the rules and the consequences if they are broken.  </a:t>
            </a:r>
          </a:p>
          <a:p>
            <a:endParaRPr lang="en-GB" dirty="0"/>
          </a:p>
        </p:txBody>
      </p:sp>
      <p:sp>
        <p:nvSpPr>
          <p:cNvPr id="5" name="TextBox 4"/>
          <p:cNvSpPr txBox="1"/>
          <p:nvPr/>
        </p:nvSpPr>
        <p:spPr>
          <a:xfrm>
            <a:off x="5193494" y="1079989"/>
            <a:ext cx="5857102" cy="5170646"/>
          </a:xfrm>
          <a:prstGeom prst="rect">
            <a:avLst/>
          </a:prstGeom>
          <a:noFill/>
        </p:spPr>
        <p:txBody>
          <a:bodyPr wrap="square" rtlCol="0">
            <a:spAutoFit/>
          </a:bodyPr>
          <a:lstStyle/>
          <a:p>
            <a:r>
              <a:rPr lang="en-GB" sz="1400" i="1" dirty="0">
                <a:latin typeface="Franklin Gothic Book" panose="020B0503020102020204" pitchFamily="34" charset="0"/>
              </a:rPr>
              <a:t>The importance of rules is consistently reinforced through our </a:t>
            </a:r>
          </a:p>
          <a:p>
            <a:r>
              <a:rPr lang="en-GB" sz="1400" i="1" dirty="0">
                <a:latin typeface="Franklin Gothic Book" panose="020B0503020102020204" pitchFamily="34" charset="0"/>
              </a:rPr>
              <a:t>curriculum and daily practice.  </a:t>
            </a:r>
            <a:r>
              <a:rPr lang="en-GB" sz="1400" i="1" dirty="0" smtClean="0">
                <a:latin typeface="Franklin Gothic Book" panose="020B0503020102020204" pitchFamily="34" charset="0"/>
              </a:rPr>
              <a:t>Children are involved in the creation of the class rules which helps them to understand the reasons behind rules and the consequences if the rules are broken.</a:t>
            </a:r>
            <a:endParaRPr lang="en-GB" sz="1400" i="1" dirty="0">
              <a:latin typeface="Franklin Gothic Book" panose="020B0503020102020204" pitchFamily="34" charset="0"/>
            </a:endParaRPr>
          </a:p>
          <a:p>
            <a:r>
              <a:rPr lang="en-GB" sz="1400" i="1" dirty="0">
                <a:latin typeface="Franklin Gothic Book" panose="020B0503020102020204" pitchFamily="34" charset="0"/>
              </a:rPr>
              <a:t> </a:t>
            </a:r>
          </a:p>
          <a:p>
            <a:r>
              <a:rPr lang="en-GB" sz="1400" i="1" dirty="0">
                <a:latin typeface="Franklin Gothic Book" panose="020B0503020102020204" pitchFamily="34" charset="0"/>
              </a:rPr>
              <a:t>Assemblies give an opportunity to discuss and debate issues and the reasons why rules are important for everyone’s protection. </a:t>
            </a:r>
          </a:p>
          <a:p>
            <a:r>
              <a:rPr lang="en-GB" sz="1400" i="1" dirty="0">
                <a:latin typeface="Franklin Gothic Book" panose="020B0503020102020204" pitchFamily="34" charset="0"/>
              </a:rPr>
              <a:t> </a:t>
            </a:r>
          </a:p>
          <a:p>
            <a:r>
              <a:rPr lang="en-GB" sz="1400" i="1" dirty="0">
                <a:latin typeface="Franklin Gothic Book" panose="020B0503020102020204" pitchFamily="34" charset="0"/>
              </a:rPr>
              <a:t>The school is clear in its message to pupils about the consequences of inappropriate conduct. </a:t>
            </a:r>
          </a:p>
          <a:p>
            <a:endParaRPr lang="en-GB" sz="1400" i="1" dirty="0">
              <a:latin typeface="Franklin Gothic Book" panose="020B0503020102020204" pitchFamily="34" charset="0"/>
            </a:endParaRPr>
          </a:p>
          <a:p>
            <a:r>
              <a:rPr lang="en-GB" sz="1400" i="1" dirty="0">
                <a:latin typeface="Franklin Gothic Book" panose="020B0503020102020204" pitchFamily="34" charset="0"/>
              </a:rPr>
              <a:t>We welcome visits from members of the wider community </a:t>
            </a:r>
            <a:r>
              <a:rPr lang="en-GB" sz="1400" i="1" dirty="0" smtClean="0">
                <a:latin typeface="Franklin Gothic Book" panose="020B0503020102020204" pitchFamily="34" charset="0"/>
              </a:rPr>
              <a:t>including police, authors, Inspirational women and many more.</a:t>
            </a:r>
          </a:p>
          <a:p>
            <a:endParaRPr lang="en-GB" sz="1400" i="1" dirty="0">
              <a:latin typeface="Franklin Gothic Book" panose="020B0503020102020204" pitchFamily="34" charset="0"/>
            </a:endParaRPr>
          </a:p>
          <a:p>
            <a:r>
              <a:rPr lang="en-GB" sz="1400" i="1" dirty="0" smtClean="0">
                <a:latin typeface="Franklin Gothic Book" panose="020B0503020102020204" pitchFamily="34" charset="0"/>
              </a:rPr>
              <a:t>Through philosophical enquiry in our philosophy lessons, we allow opportunity to debate and discuss the reasons for laws so children can recognise the importance of these for their own protection.</a:t>
            </a:r>
            <a:endParaRPr lang="en-GB" sz="1400" i="1" dirty="0">
              <a:latin typeface="Franklin Gothic Book" panose="020B0503020102020204" pitchFamily="34" charset="0"/>
            </a:endParaRPr>
          </a:p>
          <a:p>
            <a:r>
              <a:rPr lang="en-GB" i="1" dirty="0"/>
              <a:t> </a:t>
            </a:r>
            <a:endParaRPr lang="en-GB" sz="1400" i="1" dirty="0">
              <a:latin typeface="Franklin Gothic Book" panose="020B0503020102020204" pitchFamily="34" charset="0"/>
            </a:endParaRPr>
          </a:p>
          <a:p>
            <a:r>
              <a:rPr lang="en-GB" sz="1400" i="1" dirty="0" smtClean="0">
                <a:latin typeface="Franklin Gothic Book" panose="020B0503020102020204" pitchFamily="34" charset="0"/>
              </a:rPr>
              <a:t>We believe that clear explanations and real life stories emphasis the importance of the Rule of Law for our pupils.</a:t>
            </a:r>
          </a:p>
          <a:p>
            <a:endParaRPr lang="en-GB" sz="1400" i="1" dirty="0">
              <a:latin typeface="Franklin Gothic Book" panose="020B0503020102020204" pitchFamily="34" charset="0"/>
            </a:endParaRPr>
          </a:p>
          <a:p>
            <a:r>
              <a:rPr lang="en-GB" sz="1400" i="1" dirty="0" smtClean="0">
                <a:latin typeface="Franklin Gothic Book" panose="020B0503020102020204" pitchFamily="34" charset="0"/>
              </a:rPr>
              <a:t>Pupils are given an insight into the role of the Monarchy</a:t>
            </a:r>
            <a:endParaRPr lang="en-GB" sz="1400" i="1" dirty="0">
              <a:latin typeface="Franklin Gothic Book" panose="020B0503020102020204" pitchFamily="34" charset="0"/>
            </a:endParaRPr>
          </a:p>
          <a:p>
            <a:endParaRPr lang="en-GB" dirty="0"/>
          </a:p>
        </p:txBody>
      </p:sp>
    </p:spTree>
    <p:extLst>
      <p:ext uri="{BB962C8B-B14F-4D97-AF65-F5344CB8AC3E}">
        <p14:creationId xmlns:p14="http://schemas.microsoft.com/office/powerpoint/2010/main" val="4292408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6314" y="806398"/>
            <a:ext cx="3851760" cy="646331"/>
          </a:xfrm>
          <a:prstGeom prst="rect">
            <a:avLst/>
          </a:prstGeom>
        </p:spPr>
        <p:txBody>
          <a:bodyPr wrap="none">
            <a:spAutoFit/>
          </a:bodyPr>
          <a:lstStyle/>
          <a:p>
            <a:r>
              <a:rPr lang="en-GB" sz="3600" b="1" dirty="0"/>
              <a:t>Individual Liberty </a:t>
            </a:r>
          </a:p>
        </p:txBody>
      </p:sp>
      <p:sp>
        <p:nvSpPr>
          <p:cNvPr id="3" name="TextBox 2"/>
          <p:cNvSpPr txBox="1"/>
          <p:nvPr/>
        </p:nvSpPr>
        <p:spPr>
          <a:xfrm>
            <a:off x="1396314" y="1816443"/>
            <a:ext cx="3149928" cy="2677656"/>
          </a:xfrm>
          <a:prstGeom prst="rect">
            <a:avLst/>
          </a:prstGeom>
          <a:noFill/>
        </p:spPr>
        <p:txBody>
          <a:bodyPr wrap="square" rtlCol="0">
            <a:spAutoFit/>
          </a:bodyPr>
          <a:lstStyle/>
          <a:p>
            <a:r>
              <a:rPr lang="en-GB" sz="2400" dirty="0" err="1"/>
              <a:t>Tattingstone</a:t>
            </a:r>
            <a:r>
              <a:rPr lang="en-GB" sz="2400" dirty="0"/>
              <a:t> Primary aims to create a positive school culture so that pupils are in a safe environment where </a:t>
            </a:r>
          </a:p>
          <a:p>
            <a:r>
              <a:rPr lang="en-GB" sz="2400" dirty="0"/>
              <a:t>choices and freedoms </a:t>
            </a:r>
          </a:p>
          <a:p>
            <a:r>
              <a:rPr lang="en-GB" sz="2400" dirty="0"/>
              <a:t>are encouraged. </a:t>
            </a:r>
          </a:p>
        </p:txBody>
      </p:sp>
      <p:sp>
        <p:nvSpPr>
          <p:cNvPr id="4" name="TextBox 3"/>
          <p:cNvSpPr txBox="1"/>
          <p:nvPr/>
        </p:nvSpPr>
        <p:spPr>
          <a:xfrm>
            <a:off x="5759815" y="1194911"/>
            <a:ext cx="5177481" cy="5663089"/>
          </a:xfrm>
          <a:prstGeom prst="rect">
            <a:avLst/>
          </a:prstGeom>
          <a:noFill/>
        </p:spPr>
        <p:txBody>
          <a:bodyPr wrap="square" rtlCol="0">
            <a:spAutoFit/>
          </a:bodyPr>
          <a:lstStyle/>
          <a:p>
            <a:r>
              <a:rPr lang="en-GB" sz="1400" i="1" dirty="0" smtClean="0">
                <a:latin typeface="Franklin Gothic Book" panose="020B0503020102020204" pitchFamily="34" charset="0"/>
              </a:rPr>
              <a:t>In </a:t>
            </a:r>
            <a:r>
              <a:rPr lang="en-GB" sz="1400" i="1" dirty="0">
                <a:latin typeface="Franklin Gothic Book" panose="020B0503020102020204" pitchFamily="34" charset="0"/>
              </a:rPr>
              <a:t>lessons pupils can make choices within the framework of set </a:t>
            </a:r>
            <a:r>
              <a:rPr lang="en-GB" sz="1400" i="1" dirty="0" smtClean="0">
                <a:latin typeface="Franklin Gothic Book" panose="020B0503020102020204" pitchFamily="34" charset="0"/>
              </a:rPr>
              <a:t>success criteria. We encourage children to choose the tasks that will challenge them, giving them more freedom to determine their own learning.</a:t>
            </a:r>
            <a:endParaRPr lang="en-GB" sz="1400" i="1" dirty="0">
              <a:latin typeface="Franklin Gothic Book" panose="020B0503020102020204" pitchFamily="34" charset="0"/>
            </a:endParaRPr>
          </a:p>
          <a:p>
            <a:r>
              <a:rPr lang="en-GB" sz="1400" i="1" dirty="0">
                <a:latin typeface="Franklin Gothic Book" panose="020B0503020102020204" pitchFamily="34" charset="0"/>
              </a:rPr>
              <a:t> </a:t>
            </a:r>
            <a:endParaRPr lang="en-GB" sz="1400" i="1" dirty="0" smtClean="0">
              <a:latin typeface="Franklin Gothic Book" panose="020B0503020102020204" pitchFamily="34" charset="0"/>
            </a:endParaRPr>
          </a:p>
          <a:p>
            <a:r>
              <a:rPr lang="en-GB" sz="1400" i="1" dirty="0" smtClean="0">
                <a:latin typeface="Franklin Gothic Book" panose="020B0503020102020204" pitchFamily="34" charset="0"/>
              </a:rPr>
              <a:t>Pupils </a:t>
            </a:r>
            <a:r>
              <a:rPr lang="en-GB" sz="1400" i="1" dirty="0">
                <a:latin typeface="Franklin Gothic Book" panose="020B0503020102020204" pitchFamily="34" charset="0"/>
              </a:rPr>
              <a:t>are supported to participate in a range of voluntary clubs and other out of school activities. </a:t>
            </a:r>
            <a:r>
              <a:rPr lang="en-GB" sz="1400" i="1" dirty="0" smtClean="0">
                <a:latin typeface="Franklin Gothic Book" panose="020B0503020102020204" pitchFamily="34" charset="0"/>
              </a:rPr>
              <a:t>Pupils are able to choose based on their interests.</a:t>
            </a:r>
            <a:endParaRPr lang="en-GB" sz="1400" i="1" dirty="0">
              <a:latin typeface="Franklin Gothic Book" panose="020B0503020102020204" pitchFamily="34" charset="0"/>
            </a:endParaRPr>
          </a:p>
          <a:p>
            <a:r>
              <a:rPr lang="en-GB" sz="1400" i="1" dirty="0">
                <a:latin typeface="Franklin Gothic Book" panose="020B0503020102020204" pitchFamily="34" charset="0"/>
              </a:rPr>
              <a:t> </a:t>
            </a:r>
          </a:p>
          <a:p>
            <a:r>
              <a:rPr lang="en-GB" sz="1400" i="1" dirty="0" smtClean="0">
                <a:latin typeface="Franklin Gothic Book" panose="020B0503020102020204" pitchFamily="34" charset="0"/>
              </a:rPr>
              <a:t>Creative </a:t>
            </a:r>
            <a:r>
              <a:rPr lang="en-GB" sz="1400" i="1" dirty="0">
                <a:latin typeface="Franklin Gothic Book" panose="020B0503020102020204" pitchFamily="34" charset="0"/>
              </a:rPr>
              <a:t>homework opportunities allow pupils to select and follow their own interests to extend/ apply learning. </a:t>
            </a:r>
          </a:p>
          <a:p>
            <a:r>
              <a:rPr lang="en-GB" sz="1400" i="1" dirty="0">
                <a:latin typeface="Franklin Gothic Book" panose="020B0503020102020204" pitchFamily="34" charset="0"/>
              </a:rPr>
              <a:t>  </a:t>
            </a:r>
            <a:endParaRPr lang="en-GB" sz="1400" i="1" dirty="0" smtClean="0">
              <a:latin typeface="Franklin Gothic Book" panose="020B0503020102020204" pitchFamily="34" charset="0"/>
            </a:endParaRPr>
          </a:p>
          <a:p>
            <a:r>
              <a:rPr lang="en-GB" sz="1400" i="1" dirty="0" smtClean="0">
                <a:latin typeface="Franklin Gothic Book" panose="020B0503020102020204" pitchFamily="34" charset="0"/>
              </a:rPr>
              <a:t>In PSHE / Online-Safety sessions and Philosophy </a:t>
            </a:r>
            <a:r>
              <a:rPr lang="en-GB" sz="1400" i="1" dirty="0">
                <a:latin typeface="Franklin Gothic Book" panose="020B0503020102020204" pitchFamily="34" charset="0"/>
              </a:rPr>
              <a:t>we educate pupils on their rights and personal freedoms as well as supporting them in recognising how to </a:t>
            </a:r>
            <a:r>
              <a:rPr lang="en-GB" sz="1400" i="1" dirty="0" smtClean="0">
                <a:latin typeface="Franklin Gothic Book" panose="020B0503020102020204" pitchFamily="34" charset="0"/>
              </a:rPr>
              <a:t>exercise </a:t>
            </a:r>
            <a:r>
              <a:rPr lang="en-GB" sz="1400" i="1" dirty="0">
                <a:latin typeface="Franklin Gothic Book" panose="020B0503020102020204" pitchFamily="34" charset="0"/>
              </a:rPr>
              <a:t>these freedoms safely</a:t>
            </a:r>
          </a:p>
          <a:p>
            <a:endParaRPr lang="en-GB" sz="1400" i="1" dirty="0">
              <a:latin typeface="Franklin Gothic Book" panose="020B0503020102020204" pitchFamily="34" charset="0"/>
            </a:endParaRPr>
          </a:p>
          <a:p>
            <a:r>
              <a:rPr lang="en-GB" sz="1400" i="1" dirty="0" smtClean="0">
                <a:latin typeface="Franklin Gothic Book" panose="020B0503020102020204" pitchFamily="34" charset="0"/>
              </a:rPr>
              <a:t>Pupils </a:t>
            </a:r>
            <a:r>
              <a:rPr lang="en-GB" sz="1400" i="1" dirty="0">
                <a:latin typeface="Franklin Gothic Book" panose="020B0503020102020204" pitchFamily="34" charset="0"/>
              </a:rPr>
              <a:t>are taught about their responsibilities towards their families, their communities and the environment. </a:t>
            </a:r>
            <a:endParaRPr lang="en-GB" sz="1400" i="1" dirty="0" smtClean="0">
              <a:latin typeface="Franklin Gothic Book" panose="020B0503020102020204" pitchFamily="34" charset="0"/>
            </a:endParaRPr>
          </a:p>
          <a:p>
            <a:endParaRPr lang="en-GB" sz="1400" i="1" dirty="0">
              <a:latin typeface="Franklin Gothic Book" panose="020B0503020102020204" pitchFamily="34" charset="0"/>
            </a:endParaRPr>
          </a:p>
          <a:p>
            <a:r>
              <a:rPr lang="en-GB" sz="1400" i="1" dirty="0" smtClean="0">
                <a:latin typeface="Franklin Gothic Book" panose="020B0503020102020204" pitchFamily="34" charset="0"/>
              </a:rPr>
              <a:t>At </a:t>
            </a:r>
            <a:r>
              <a:rPr lang="en-GB" sz="1400" i="1" dirty="0" err="1" smtClean="0">
                <a:latin typeface="Franklin Gothic Book" panose="020B0503020102020204" pitchFamily="34" charset="0"/>
              </a:rPr>
              <a:t>Tattingstone</a:t>
            </a:r>
            <a:r>
              <a:rPr lang="en-GB" sz="1400" i="1" dirty="0" smtClean="0">
                <a:latin typeface="Franklin Gothic Book" panose="020B0503020102020204" pitchFamily="34" charset="0"/>
              </a:rPr>
              <a:t> we believe that valuing choice and freedom in daily school life will foster a value for individual liberty as children embark upon their adult lives.</a:t>
            </a:r>
            <a:endParaRPr lang="en-GB" sz="1400" i="1" dirty="0">
              <a:latin typeface="Franklin Gothic Book" panose="020B0503020102020204" pitchFamily="34" charset="0"/>
            </a:endParaRPr>
          </a:p>
          <a:p>
            <a:endParaRPr lang="en-GB" dirty="0"/>
          </a:p>
          <a:p>
            <a:endParaRPr lang="en-GB" dirty="0"/>
          </a:p>
          <a:p>
            <a:endParaRPr lang="en-GB" dirty="0"/>
          </a:p>
        </p:txBody>
      </p:sp>
    </p:spTree>
    <p:extLst>
      <p:ext uri="{BB962C8B-B14F-4D97-AF65-F5344CB8AC3E}">
        <p14:creationId xmlns:p14="http://schemas.microsoft.com/office/powerpoint/2010/main" val="29000543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8541" y="812142"/>
            <a:ext cx="3392595" cy="646331"/>
          </a:xfrm>
          <a:prstGeom prst="rect">
            <a:avLst/>
          </a:prstGeom>
        </p:spPr>
        <p:txBody>
          <a:bodyPr wrap="none">
            <a:spAutoFit/>
          </a:bodyPr>
          <a:lstStyle/>
          <a:p>
            <a:r>
              <a:rPr lang="en-GB" sz="3600" b="1" dirty="0"/>
              <a:t>Mutual Respect </a:t>
            </a:r>
          </a:p>
        </p:txBody>
      </p:sp>
      <p:sp>
        <p:nvSpPr>
          <p:cNvPr id="3" name="TextBox 2"/>
          <p:cNvSpPr txBox="1"/>
          <p:nvPr/>
        </p:nvSpPr>
        <p:spPr>
          <a:xfrm>
            <a:off x="988541" y="2168546"/>
            <a:ext cx="3645243" cy="1938992"/>
          </a:xfrm>
          <a:prstGeom prst="rect">
            <a:avLst/>
          </a:prstGeom>
          <a:noFill/>
        </p:spPr>
        <p:txBody>
          <a:bodyPr wrap="square" rtlCol="0">
            <a:spAutoFit/>
          </a:bodyPr>
          <a:lstStyle/>
          <a:p>
            <a:r>
              <a:rPr lang="en-GB" sz="2400" dirty="0"/>
              <a:t>Mutual respect is central to our values and vision and is reflected in our </a:t>
            </a:r>
          </a:p>
          <a:p>
            <a:r>
              <a:rPr lang="en-GB" sz="2400" dirty="0"/>
              <a:t>Equalities and Anti Bullying policies. </a:t>
            </a:r>
          </a:p>
        </p:txBody>
      </p:sp>
      <p:sp>
        <p:nvSpPr>
          <p:cNvPr id="4" name="TextBox 3"/>
          <p:cNvSpPr txBox="1"/>
          <p:nvPr/>
        </p:nvSpPr>
        <p:spPr>
          <a:xfrm>
            <a:off x="5233522" y="812142"/>
            <a:ext cx="6099886" cy="5324535"/>
          </a:xfrm>
          <a:prstGeom prst="rect">
            <a:avLst/>
          </a:prstGeom>
          <a:noFill/>
        </p:spPr>
        <p:txBody>
          <a:bodyPr wrap="square" rtlCol="0">
            <a:spAutoFit/>
          </a:bodyPr>
          <a:lstStyle/>
          <a:p>
            <a:r>
              <a:rPr lang="en-GB" sz="1400" i="1" dirty="0" smtClean="0">
                <a:latin typeface="Franklin Gothic Medium" panose="020B0603020102020204" pitchFamily="34" charset="0"/>
              </a:rPr>
              <a:t>The </a:t>
            </a:r>
            <a:r>
              <a:rPr lang="en-GB" sz="1400" i="1" dirty="0">
                <a:latin typeface="Franklin Gothic Medium" panose="020B0603020102020204" pitchFamily="34" charset="0"/>
              </a:rPr>
              <a:t>whole school ethos of respecting self, staff, peers and property is conveyed through all aspects of school life. </a:t>
            </a:r>
          </a:p>
          <a:p>
            <a:r>
              <a:rPr lang="en-GB" sz="1400" i="1" dirty="0">
                <a:latin typeface="Franklin Gothic Medium" panose="020B0603020102020204" pitchFamily="34" charset="0"/>
              </a:rPr>
              <a:t> </a:t>
            </a:r>
          </a:p>
          <a:p>
            <a:r>
              <a:rPr lang="en-GB" sz="1400" i="1" dirty="0" smtClean="0">
                <a:latin typeface="Franklin Gothic Medium" panose="020B0603020102020204" pitchFamily="34" charset="0"/>
              </a:rPr>
              <a:t>Staff  </a:t>
            </a:r>
            <a:r>
              <a:rPr lang="en-GB" sz="1400" i="1" dirty="0">
                <a:latin typeface="Franklin Gothic Medium" panose="020B0603020102020204" pitchFamily="34" charset="0"/>
              </a:rPr>
              <a:t>act as role models and adhere to the same school expectations and rules as pupils. </a:t>
            </a:r>
          </a:p>
          <a:p>
            <a:endParaRPr lang="en-GB" sz="1400" i="1" dirty="0">
              <a:latin typeface="Franklin Gothic Medium" panose="020B0603020102020204" pitchFamily="34" charset="0"/>
            </a:endParaRPr>
          </a:p>
          <a:p>
            <a:r>
              <a:rPr lang="en-GB" sz="1400" i="1" dirty="0" smtClean="0">
                <a:latin typeface="Franklin Gothic Medium" panose="020B0603020102020204" pitchFamily="34" charset="0"/>
              </a:rPr>
              <a:t>All </a:t>
            </a:r>
            <a:r>
              <a:rPr lang="en-GB" sz="1400" i="1" dirty="0">
                <a:latin typeface="Franklin Gothic Medium" panose="020B0603020102020204" pitchFamily="34" charset="0"/>
              </a:rPr>
              <a:t>members of the school community, staff and students, are expected to talk to each other in a respectful manner. </a:t>
            </a:r>
          </a:p>
          <a:p>
            <a:endParaRPr lang="en-GB" sz="1400" i="1" dirty="0">
              <a:latin typeface="Franklin Gothic Medium" panose="020B0603020102020204" pitchFamily="34" charset="0"/>
            </a:endParaRPr>
          </a:p>
          <a:p>
            <a:r>
              <a:rPr lang="en-GB" sz="1400" i="1" dirty="0">
                <a:latin typeface="Franklin Gothic Medium" panose="020B0603020102020204" pitchFamily="34" charset="0"/>
              </a:rPr>
              <a:t>Our pupils learn together with absolute respect for each other regardless of language or ethnic group. </a:t>
            </a:r>
            <a:endParaRPr lang="en-GB" sz="1400" i="1" dirty="0" smtClean="0">
              <a:latin typeface="Franklin Gothic Medium" panose="020B0603020102020204" pitchFamily="34" charset="0"/>
            </a:endParaRPr>
          </a:p>
          <a:p>
            <a:endParaRPr lang="en-GB" sz="1400" i="1" dirty="0">
              <a:latin typeface="Franklin Gothic Medium" panose="020B0603020102020204" pitchFamily="34" charset="0"/>
            </a:endParaRPr>
          </a:p>
          <a:p>
            <a:r>
              <a:rPr lang="en-GB" sz="1400" i="1" dirty="0" smtClean="0">
                <a:latin typeface="Franklin Gothic Medium" panose="020B0603020102020204" pitchFamily="34" charset="0"/>
              </a:rPr>
              <a:t>We </a:t>
            </a:r>
            <a:r>
              <a:rPr lang="en-GB" sz="1400" i="1" dirty="0">
                <a:latin typeface="Franklin Gothic Medium" panose="020B0603020102020204" pitchFamily="34" charset="0"/>
              </a:rPr>
              <a:t>change learning partners and groups regularly and every pupil knows that we respect and appreciate each other; no matter what differences may exist. </a:t>
            </a:r>
            <a:endParaRPr lang="en-GB" sz="1400" i="1" dirty="0" smtClean="0">
              <a:latin typeface="Franklin Gothic Medium" panose="020B0603020102020204" pitchFamily="34" charset="0"/>
            </a:endParaRPr>
          </a:p>
          <a:p>
            <a:endParaRPr lang="en-GB" sz="1400" i="1" dirty="0">
              <a:latin typeface="Franklin Gothic Medium" panose="020B0603020102020204" pitchFamily="34" charset="0"/>
            </a:endParaRPr>
          </a:p>
          <a:p>
            <a:r>
              <a:rPr lang="en-GB" sz="1400" i="1" dirty="0" smtClean="0">
                <a:latin typeface="Franklin Gothic Medium" panose="020B0603020102020204" pitchFamily="34" charset="0"/>
              </a:rPr>
              <a:t>We place ‘Christian </a:t>
            </a:r>
            <a:r>
              <a:rPr lang="en-GB" sz="1400" i="1" dirty="0">
                <a:latin typeface="Franklin Gothic Medium" panose="020B0603020102020204" pitchFamily="34" charset="0"/>
              </a:rPr>
              <a:t>values, care and respect for others at the heart of our community’ this emphasises how as a school we unite together and support each other. </a:t>
            </a:r>
            <a:endParaRPr lang="en-GB" sz="1400" i="1" dirty="0" smtClean="0">
              <a:latin typeface="Franklin Gothic Medium" panose="020B0603020102020204" pitchFamily="34" charset="0"/>
            </a:endParaRPr>
          </a:p>
          <a:p>
            <a:endParaRPr lang="en-GB" sz="1400" i="1" dirty="0">
              <a:latin typeface="Franklin Gothic Medium" panose="020B0603020102020204" pitchFamily="34" charset="0"/>
            </a:endParaRPr>
          </a:p>
          <a:p>
            <a:r>
              <a:rPr lang="en-GB" sz="1400" i="1" dirty="0">
                <a:latin typeface="Franklin Gothic Medium" panose="020B0603020102020204" pitchFamily="34" charset="0"/>
              </a:rPr>
              <a:t>W</a:t>
            </a:r>
            <a:r>
              <a:rPr lang="en-GB" sz="1400" i="1" dirty="0" smtClean="0">
                <a:latin typeface="Franklin Gothic Medium" panose="020B0603020102020204" pitchFamily="34" charset="0"/>
              </a:rPr>
              <a:t>e </a:t>
            </a:r>
            <a:r>
              <a:rPr lang="en-GB" sz="1400" i="1" dirty="0">
                <a:latin typeface="Franklin Gothic Medium" panose="020B0603020102020204" pitchFamily="34" charset="0"/>
              </a:rPr>
              <a:t>work as a team with all stakeholders learning from one another and </a:t>
            </a:r>
            <a:r>
              <a:rPr lang="en-GB" sz="1400" i="1" dirty="0" smtClean="0">
                <a:latin typeface="Franklin Gothic Medium" panose="020B0603020102020204" pitchFamily="34" charset="0"/>
              </a:rPr>
              <a:t>collaborating</a:t>
            </a:r>
            <a:r>
              <a:rPr lang="en-GB" sz="1400" i="1" dirty="0">
                <a:latin typeface="Franklin Gothic Medium" panose="020B0603020102020204" pitchFamily="34" charset="0"/>
              </a:rPr>
              <a:t>.</a:t>
            </a:r>
          </a:p>
          <a:p>
            <a:endParaRPr lang="en-GB" sz="1400" i="1" dirty="0" smtClean="0">
              <a:latin typeface="Franklin Gothic Medium" panose="020B0603020102020204" pitchFamily="34" charset="0"/>
            </a:endParaRPr>
          </a:p>
          <a:p>
            <a:r>
              <a:rPr lang="en-GB" sz="1400" i="1" dirty="0" smtClean="0">
                <a:latin typeface="Franklin Gothic Medium" panose="020B0603020102020204" pitchFamily="34" charset="0"/>
              </a:rPr>
              <a:t>Mutual </a:t>
            </a:r>
            <a:r>
              <a:rPr lang="en-GB" sz="1400" i="1" dirty="0">
                <a:latin typeface="Franklin Gothic Medium" panose="020B0603020102020204" pitchFamily="34" charset="0"/>
              </a:rPr>
              <a:t>respect is at the core of our school life. </a:t>
            </a:r>
          </a:p>
          <a:p>
            <a:endParaRPr lang="en-GB" dirty="0"/>
          </a:p>
        </p:txBody>
      </p:sp>
    </p:spTree>
    <p:extLst>
      <p:ext uri="{BB962C8B-B14F-4D97-AF65-F5344CB8AC3E}">
        <p14:creationId xmlns:p14="http://schemas.microsoft.com/office/powerpoint/2010/main" val="40966476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4083" y="719311"/>
            <a:ext cx="3569454" cy="1754326"/>
          </a:xfrm>
          <a:prstGeom prst="rect">
            <a:avLst/>
          </a:prstGeom>
          <a:noFill/>
        </p:spPr>
        <p:txBody>
          <a:bodyPr wrap="square" rtlCol="0">
            <a:spAutoFit/>
          </a:bodyPr>
          <a:lstStyle/>
          <a:p>
            <a:r>
              <a:rPr lang="en-GB" sz="3600" b="1" dirty="0"/>
              <a:t>Tolerance of those of different faiths and beliefs </a:t>
            </a:r>
          </a:p>
        </p:txBody>
      </p:sp>
      <p:sp>
        <p:nvSpPr>
          <p:cNvPr id="3" name="TextBox 2"/>
          <p:cNvSpPr txBox="1"/>
          <p:nvPr/>
        </p:nvSpPr>
        <p:spPr>
          <a:xfrm>
            <a:off x="924083" y="2859169"/>
            <a:ext cx="3772546" cy="3077766"/>
          </a:xfrm>
          <a:prstGeom prst="rect">
            <a:avLst/>
          </a:prstGeom>
          <a:noFill/>
        </p:spPr>
        <p:txBody>
          <a:bodyPr wrap="square" rtlCol="0">
            <a:spAutoFit/>
          </a:bodyPr>
          <a:lstStyle/>
          <a:p>
            <a:r>
              <a:rPr lang="en-GB" sz="2200" dirty="0" err="1">
                <a:latin typeface="Franklin Gothic Book" panose="020B0503020102020204" pitchFamily="34" charset="0"/>
              </a:rPr>
              <a:t>Tattingstone</a:t>
            </a:r>
            <a:r>
              <a:rPr lang="en-GB" sz="2200" dirty="0">
                <a:latin typeface="Franklin Gothic Book" panose="020B0503020102020204" pitchFamily="34" charset="0"/>
              </a:rPr>
              <a:t> Primary values differences. </a:t>
            </a:r>
            <a:endParaRPr lang="en-GB" sz="2200" dirty="0" smtClean="0">
              <a:latin typeface="Franklin Gothic Book" panose="020B0503020102020204" pitchFamily="34" charset="0"/>
            </a:endParaRPr>
          </a:p>
          <a:p>
            <a:endParaRPr lang="en-GB" sz="2200" dirty="0">
              <a:latin typeface="Franklin Gothic Book" panose="020B0503020102020204" pitchFamily="34" charset="0"/>
            </a:endParaRPr>
          </a:p>
          <a:p>
            <a:r>
              <a:rPr lang="en-GB" sz="2200" dirty="0">
                <a:latin typeface="Franklin Gothic Book" panose="020B0503020102020204" pitchFamily="34" charset="0"/>
              </a:rPr>
              <a:t>Through our curriculum and daily routines, we strive to demonstrate tolerance which helps pupils to become good citizens of the future. </a:t>
            </a:r>
          </a:p>
          <a:p>
            <a:endParaRPr lang="en-GB" dirty="0"/>
          </a:p>
        </p:txBody>
      </p:sp>
      <p:sp>
        <p:nvSpPr>
          <p:cNvPr id="4" name="TextBox 3"/>
          <p:cNvSpPr txBox="1"/>
          <p:nvPr/>
        </p:nvSpPr>
        <p:spPr>
          <a:xfrm>
            <a:off x="4947866" y="1232553"/>
            <a:ext cx="5914012" cy="4893647"/>
          </a:xfrm>
          <a:prstGeom prst="rect">
            <a:avLst/>
          </a:prstGeom>
          <a:noFill/>
        </p:spPr>
        <p:txBody>
          <a:bodyPr wrap="square" rtlCol="0">
            <a:spAutoFit/>
          </a:bodyPr>
          <a:lstStyle/>
          <a:p>
            <a:endParaRPr lang="en-GB" sz="1400" i="1" dirty="0" smtClean="0">
              <a:latin typeface="Franklin Gothic Book" panose="020B0503020102020204" pitchFamily="34" charset="0"/>
            </a:endParaRPr>
          </a:p>
          <a:p>
            <a:r>
              <a:rPr lang="en-GB" sz="1400" i="1" dirty="0" smtClean="0">
                <a:latin typeface="Franklin Gothic Book" panose="020B0503020102020204" pitchFamily="34" charset="0"/>
              </a:rPr>
              <a:t>We are an accredited ‘International school’ and have achieved the ‘Bronze </a:t>
            </a:r>
            <a:r>
              <a:rPr lang="en-GB" sz="1400" i="1" dirty="0" err="1" smtClean="0">
                <a:latin typeface="Franklin Gothic Book" panose="020B0503020102020204" pitchFamily="34" charset="0"/>
              </a:rPr>
              <a:t>Linguamarque</a:t>
            </a:r>
            <a:r>
              <a:rPr lang="en-GB" sz="1400" i="1" dirty="0" smtClean="0">
                <a:latin typeface="Franklin Gothic Book" panose="020B0503020102020204" pitchFamily="34" charset="0"/>
              </a:rPr>
              <a:t>’ award.</a:t>
            </a:r>
            <a:endParaRPr lang="en-GB" sz="1400" i="1" dirty="0">
              <a:latin typeface="Franklin Gothic Book" panose="020B0503020102020204" pitchFamily="34" charset="0"/>
            </a:endParaRPr>
          </a:p>
          <a:p>
            <a:endParaRPr lang="en-GB" sz="1400" i="1" dirty="0" smtClean="0">
              <a:latin typeface="Franklin Gothic Book" panose="020B0503020102020204" pitchFamily="34" charset="0"/>
            </a:endParaRPr>
          </a:p>
          <a:p>
            <a:r>
              <a:rPr lang="en-GB" sz="1400" i="1" dirty="0" smtClean="0">
                <a:latin typeface="Franklin Gothic Book" panose="020B0503020102020204" pitchFamily="34" charset="0"/>
              </a:rPr>
              <a:t>The </a:t>
            </a:r>
            <a:r>
              <a:rPr lang="en-GB" sz="1400" i="1" dirty="0">
                <a:latin typeface="Franklin Gothic Book" panose="020B0503020102020204" pitchFamily="34" charset="0"/>
              </a:rPr>
              <a:t>RE curriculum covers all major religions.  </a:t>
            </a:r>
          </a:p>
          <a:p>
            <a:r>
              <a:rPr lang="en-GB" sz="1400" i="1" dirty="0">
                <a:latin typeface="Franklin Gothic Book" panose="020B0503020102020204" pitchFamily="34" charset="0"/>
              </a:rPr>
              <a:t> </a:t>
            </a:r>
          </a:p>
          <a:p>
            <a:r>
              <a:rPr lang="en-GB" sz="1400" i="1" dirty="0" smtClean="0">
                <a:latin typeface="Franklin Gothic Book" panose="020B0503020102020204" pitchFamily="34" charset="0"/>
              </a:rPr>
              <a:t>Assemblies </a:t>
            </a:r>
            <a:r>
              <a:rPr lang="en-GB" sz="1400" i="1" dirty="0">
                <a:latin typeface="Franklin Gothic Book" panose="020B0503020102020204" pitchFamily="34" charset="0"/>
              </a:rPr>
              <a:t>highlight a range of moral issues, current affairs and real life dilemma’s so that pupils can explore and reflect on their personal responses. </a:t>
            </a:r>
          </a:p>
          <a:p>
            <a:r>
              <a:rPr lang="en-GB" sz="1400" i="1" dirty="0">
                <a:latin typeface="Franklin Gothic Book" panose="020B0503020102020204" pitchFamily="34" charset="0"/>
              </a:rPr>
              <a:t> </a:t>
            </a:r>
            <a:endParaRPr lang="en-GB" sz="1400" i="1" dirty="0" smtClean="0">
              <a:latin typeface="Franklin Gothic Book" panose="020B0503020102020204" pitchFamily="34" charset="0"/>
            </a:endParaRPr>
          </a:p>
          <a:p>
            <a:r>
              <a:rPr lang="en-GB" sz="1400" i="1" dirty="0" smtClean="0">
                <a:latin typeface="Franklin Gothic Book" panose="020B0503020102020204" pitchFamily="34" charset="0"/>
              </a:rPr>
              <a:t>The </a:t>
            </a:r>
            <a:r>
              <a:rPr lang="en-GB" sz="1400" i="1" dirty="0">
                <a:latin typeface="Franklin Gothic Book" panose="020B0503020102020204" pitchFamily="34" charset="0"/>
              </a:rPr>
              <a:t>day to day ethos and expectations of the school ensure constant reminders of the importance of tolerance are given.  </a:t>
            </a:r>
            <a:endParaRPr lang="en-GB" sz="1400" i="1" dirty="0" smtClean="0">
              <a:latin typeface="Franklin Gothic Book" panose="020B0503020102020204" pitchFamily="34" charset="0"/>
            </a:endParaRPr>
          </a:p>
          <a:p>
            <a:endParaRPr lang="en-GB" sz="1400" i="1" dirty="0" smtClean="0">
              <a:latin typeface="Franklin Gothic Book" panose="020B0503020102020204" pitchFamily="34" charset="0"/>
            </a:endParaRPr>
          </a:p>
          <a:p>
            <a:r>
              <a:rPr lang="en-GB" sz="1400" i="1" dirty="0" smtClean="0">
                <a:latin typeface="Franklin Gothic Book" panose="020B0503020102020204" pitchFamily="34" charset="0"/>
              </a:rPr>
              <a:t>We strive to demonstrate tolerance and help children to become knowledgeable and understanding citizens who can build a better Britain for the future.</a:t>
            </a:r>
            <a:endParaRPr lang="en-GB" sz="1400" i="1" dirty="0">
              <a:latin typeface="Franklin Gothic Book" panose="020B0503020102020204" pitchFamily="34" charset="0"/>
            </a:endParaRPr>
          </a:p>
          <a:p>
            <a:r>
              <a:rPr lang="en-GB" sz="1400" i="1" dirty="0">
                <a:latin typeface="Franklin Gothic Book" panose="020B0503020102020204" pitchFamily="34" charset="0"/>
              </a:rPr>
              <a:t> </a:t>
            </a:r>
          </a:p>
          <a:p>
            <a:r>
              <a:rPr lang="en-GB" sz="1400" i="1" dirty="0" smtClean="0">
                <a:latin typeface="Franklin Gothic Book" panose="020B0503020102020204" pitchFamily="34" charset="0"/>
              </a:rPr>
              <a:t>Resources</a:t>
            </a:r>
            <a:r>
              <a:rPr lang="en-GB" sz="1400" i="1" dirty="0">
                <a:latin typeface="Franklin Gothic Book" panose="020B0503020102020204" pitchFamily="34" charset="0"/>
              </a:rPr>
              <a:t>, activities and special events are planned which show a balanced and tolerant approach to </a:t>
            </a:r>
          </a:p>
          <a:p>
            <a:r>
              <a:rPr lang="en-GB" sz="1400" i="1" dirty="0">
                <a:latin typeface="Franklin Gothic Book" panose="020B0503020102020204" pitchFamily="34" charset="0"/>
              </a:rPr>
              <a:t>different faiths and beliefs.  </a:t>
            </a:r>
          </a:p>
          <a:p>
            <a:r>
              <a:rPr lang="en-GB" sz="1400" i="1" dirty="0">
                <a:latin typeface="Franklin Gothic Book" panose="020B0503020102020204" pitchFamily="34" charset="0"/>
              </a:rPr>
              <a:t> </a:t>
            </a:r>
          </a:p>
          <a:p>
            <a:endParaRPr lang="en-GB" dirty="0"/>
          </a:p>
        </p:txBody>
      </p:sp>
    </p:spTree>
    <p:extLst>
      <p:ext uri="{BB962C8B-B14F-4D97-AF65-F5344CB8AC3E}">
        <p14:creationId xmlns:p14="http://schemas.microsoft.com/office/powerpoint/2010/main" val="250303185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
  <TotalTime>514</TotalTime>
  <Words>940</Words>
  <Application>Microsoft Office PowerPoint</Application>
  <PresentationFormat>Widescreen</PresentationFormat>
  <Paragraphs>107</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Constantia</vt:lpstr>
      <vt:lpstr>Franklin Gothic Book</vt:lpstr>
      <vt:lpstr>Franklin Gothic Medium</vt:lpstr>
      <vt:lpstr>Garamond</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British Values at           British Values at  Tattingstone Primary</dc:title>
  <dc:creator>THERESA VINNICOMBE</dc:creator>
  <cp:lastModifiedBy>Jenny</cp:lastModifiedBy>
  <cp:revision>28</cp:revision>
  <dcterms:created xsi:type="dcterms:W3CDTF">2017-03-10T14:31:17Z</dcterms:created>
  <dcterms:modified xsi:type="dcterms:W3CDTF">2017-03-14T21:52:56Z</dcterms:modified>
</cp:coreProperties>
</file>